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308" r:id="rId4"/>
    <p:sldId id="309" r:id="rId5"/>
    <p:sldId id="260" r:id="rId6"/>
    <p:sldId id="310" r:id="rId7"/>
    <p:sldId id="261" r:id="rId8"/>
    <p:sldId id="319" r:id="rId9"/>
    <p:sldId id="263" r:id="rId10"/>
    <p:sldId id="264" r:id="rId11"/>
    <p:sldId id="311" r:id="rId12"/>
    <p:sldId id="312" r:id="rId13"/>
    <p:sldId id="321" r:id="rId14"/>
    <p:sldId id="313" r:id="rId15"/>
    <p:sldId id="314" r:id="rId16"/>
    <p:sldId id="315" r:id="rId17"/>
    <p:sldId id="316" r:id="rId18"/>
    <p:sldId id="318" r:id="rId19"/>
    <p:sldId id="317" r:id="rId20"/>
    <p:sldId id="323" r:id="rId21"/>
    <p:sldId id="320" r:id="rId22"/>
    <p:sldId id="322" r:id="rId23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576" autoAdjust="0"/>
  </p:normalViewPr>
  <p:slideViewPr>
    <p:cSldViewPr>
      <p:cViewPr>
        <p:scale>
          <a:sx n="100" d="100"/>
          <a:sy n="100" d="100"/>
        </p:scale>
        <p:origin x="-7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0B75D-D9EA-4794-B4D7-A90739B95937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08B3F-49BB-4AE0-8D4B-361B515EBFF8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6166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586CA5-A400-430B-B40C-0712D1486CDA}" type="datetimeFigureOut">
              <a:rPr lang="es-CR" smtClean="0"/>
              <a:pPr/>
              <a:t>01/04/2016</a:t>
            </a:fld>
            <a:endParaRPr lang="es-CR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E4CC07-1F77-43E2-9C9C-4670632F2435}" type="slidenum">
              <a:rPr lang="es-CR" smtClean="0"/>
              <a:pPr/>
              <a:t>‹Nº›</a:t>
            </a:fld>
            <a:endParaRPr lang="es-CR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323528" y="332656"/>
            <a:ext cx="8820472" cy="1470025"/>
          </a:xfrm>
        </p:spPr>
        <p:txBody>
          <a:bodyPr>
            <a:normAutofit/>
          </a:bodyPr>
          <a:lstStyle/>
          <a:p>
            <a:pPr algn="ctr"/>
            <a:r>
              <a:rPr lang="es-CR" sz="4000" b="1" dirty="0" smtClean="0">
                <a:solidFill>
                  <a:schemeClr val="bg1"/>
                </a:solidFill>
              </a:rPr>
              <a:t>PROYECTO BANDERA AZUL AÑO 2015</a:t>
            </a:r>
            <a:br>
              <a:rPr lang="es-CR" sz="4000" b="1" dirty="0" smtClean="0">
                <a:solidFill>
                  <a:schemeClr val="bg1"/>
                </a:solidFill>
              </a:rPr>
            </a:br>
            <a:r>
              <a:rPr lang="es-CR" sz="4000" b="1" dirty="0" smtClean="0">
                <a:solidFill>
                  <a:schemeClr val="bg1"/>
                </a:solidFill>
              </a:rPr>
              <a:t>Escuela José Ana Marín Cubero</a:t>
            </a:r>
            <a:endParaRPr lang="es-CR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Infinity\Desktop\fotos\Bandera Azul 2015\P1010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5280872" cy="3960428"/>
          </a:xfrm>
          <a:prstGeom prst="rect">
            <a:avLst/>
          </a:prstGeom>
          <a:noFill/>
        </p:spPr>
      </p:pic>
      <p:pic>
        <p:nvPicPr>
          <p:cNvPr id="4" name="Picture 2" descr="C:\Users\manfredkopper\Google Drive\AED\Dirección Ambiental\Programa Bandera Azul Ecologica\Logos\Logos Nuevos\Logos Ultimos Bandera Azul Ecologica\BA CENTROS EDUCATIV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60848"/>
            <a:ext cx="30603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76672"/>
            <a:ext cx="8964488" cy="1370416"/>
          </a:xfrm>
        </p:spPr>
        <p:txBody>
          <a:bodyPr>
            <a:noAutofit/>
          </a:bodyPr>
          <a:lstStyle/>
          <a:p>
            <a:pPr algn="ctr"/>
            <a:r>
              <a:rPr lang="es-CR" sz="4000" b="1" dirty="0" smtClean="0"/>
              <a:t>Rampas para personas con discapacidad de acuerdo a Ley 7600.</a:t>
            </a:r>
            <a:endParaRPr lang="es-CR" sz="4000" b="1" dirty="0"/>
          </a:p>
        </p:txBody>
      </p:sp>
      <p:pic>
        <p:nvPicPr>
          <p:cNvPr id="4" name="3 Marcador de contenido" descr="DSC04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2095974"/>
            <a:ext cx="3272363" cy="1981097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://www.clker.com/cliparts/9/u/7/b/Y/V/handicap-logo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204864"/>
            <a:ext cx="1728192" cy="1728192"/>
          </a:xfrm>
          <a:prstGeom prst="rect">
            <a:avLst/>
          </a:prstGeom>
          <a:noFill/>
        </p:spPr>
      </p:pic>
      <p:pic>
        <p:nvPicPr>
          <p:cNvPr id="6" name="5 Imagen" descr="DSC049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437112"/>
            <a:ext cx="3816424" cy="207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s-CR" b="1" dirty="0" smtClean="0"/>
              <a:t>Energía Eléctrica 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507288" cy="4661872"/>
          </a:xfrm>
        </p:spPr>
        <p:txBody>
          <a:bodyPr>
            <a:normAutofit fontScale="77500" lnSpcReduction="20000"/>
          </a:bodyPr>
          <a:lstStyle/>
          <a:p>
            <a:r>
              <a:rPr lang="es-CR" dirty="0" smtClean="0"/>
              <a:t>Reseña histórica:  en el año 2010 se realizó el cambio de 7000 metros de cableado eléctrico, cajas de registro y lámparas. 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instaló las lámparas con sensores y foto celdas en el parqueo, corredores y áreas comunes. 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En las aulas se sustituyeron los bombillos tradicionales por  nuevas lámparas fluorescente para mejorar el ahorro energético.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instalaron dentro  de cada aula rótulos que informan mantener las luces apagadas mientras haya suficiente luz natural o si se esté fuera del aula.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A la cocina se le cambió la tubería para el suministro del gas</a:t>
            </a:r>
          </a:p>
          <a:p>
            <a:pPr>
              <a:buNone/>
            </a:pPr>
            <a:r>
              <a:rPr lang="es-CR" dirty="0" smtClean="0"/>
              <a:t>    lo cual a traído a la institución un ahorro de un 60%</a:t>
            </a:r>
          </a:p>
        </p:txBody>
      </p:sp>
      <p:sp>
        <p:nvSpPr>
          <p:cNvPr id="55298" name="AutoShape 2" descr="Resultado de imagen de energía eléctrica para color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pic>
        <p:nvPicPr>
          <p:cNvPr id="55302" name="Picture 6" descr="http://cdn5.dibujos.net/dibujos/pintar/ecologia-electric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836712"/>
            <a:ext cx="993701" cy="92483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b="1" dirty="0" smtClean="0"/>
              <a:t>Educación Ambiental 	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204864"/>
            <a:ext cx="8424936" cy="4461128"/>
          </a:xfrm>
        </p:spPr>
        <p:txBody>
          <a:bodyPr>
            <a:normAutofit fontScale="92500" lnSpcReduction="20000"/>
          </a:bodyPr>
          <a:lstStyle/>
          <a:p>
            <a:r>
              <a:rPr lang="es-CR" dirty="0" smtClean="0"/>
              <a:t>Luego de la construcción de la tapia periférica alrededor de la escuela, se iniciará con la reforestación de las áreas verdes.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logró la donación de árboles por parte de la Compañía de Fuerza y Luz. Este cubrirá todo el  perímetro posible de la institución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construirán jardines con materiales reciclables en diferentes ubicaciones de la escuela dado a que se pusieron rejas  y ya no son factibles que las destruyan. </a:t>
            </a:r>
          </a:p>
          <a:p>
            <a:endParaRPr lang="es-CR" dirty="0" smtClean="0"/>
          </a:p>
          <a:p>
            <a:r>
              <a:rPr lang="es-CR" dirty="0" smtClean="0"/>
              <a:t>En el 2016 se construirá un </a:t>
            </a:r>
            <a:r>
              <a:rPr lang="es-CR" dirty="0" err="1" smtClean="0"/>
              <a:t>mariposario</a:t>
            </a:r>
            <a:r>
              <a:rPr lang="es-CR" dirty="0" smtClean="0"/>
              <a:t>. </a:t>
            </a:r>
          </a:p>
          <a:p>
            <a:endParaRPr lang="es-CR" dirty="0"/>
          </a:p>
        </p:txBody>
      </p:sp>
      <p:pic>
        <p:nvPicPr>
          <p:cNvPr id="56322" name="Picture 2" descr="http://cdn.ecoportal.net/var/ecoportal_net/storage/images/temas_especiales/educacion_ambiental/que_es_la_educacion_ambiental/1989510-1-esl-ES/Que_es_la_educacion_ambie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766167"/>
            <a:ext cx="1459631" cy="146951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5805264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648571" cy="493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00808"/>
            <a:ext cx="34203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155223"/>
            <a:ext cx="3425320" cy="251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1143000"/>
          </a:xfrm>
        </p:spPr>
        <p:txBody>
          <a:bodyPr/>
          <a:lstStyle/>
          <a:p>
            <a:r>
              <a:rPr lang="es-CR" b="1" dirty="0" smtClean="0"/>
              <a:t>Educación Ambiental </a:t>
            </a:r>
            <a:endParaRPr lang="es-CR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5805264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8229600" cy="1008112"/>
          </a:xfrm>
        </p:spPr>
        <p:txBody>
          <a:bodyPr/>
          <a:lstStyle/>
          <a:p>
            <a:r>
              <a:rPr lang="es-CR" b="1" dirty="0" smtClean="0"/>
              <a:t>Baterías sanitarias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3888432"/>
          </a:xfrm>
        </p:spPr>
        <p:txBody>
          <a:bodyPr>
            <a:normAutofit fontScale="92500" lnSpcReduction="20000"/>
          </a:bodyPr>
          <a:lstStyle/>
          <a:p>
            <a:r>
              <a:rPr lang="es-CR" dirty="0" smtClean="0"/>
              <a:t>En el 2015 se estrenaron 5 juegos de baterías para un total de 32 sanitarios, que además cuenta con su propio espejo y lavatorios con llaves inteligentes.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Cada aula cuenta con su respectivo papel higiénico y jabón líquido.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Cada 40 minutos se realiza el ciclo de limpieza de cada una de las baterías.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cuenta con baños para la ley 7600.  </a:t>
            </a:r>
          </a:p>
          <a:p>
            <a:endParaRPr lang="es-CR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45224"/>
            <a:ext cx="1728192" cy="129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5373216"/>
            <a:ext cx="1728192" cy="129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373216"/>
            <a:ext cx="15841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5445224"/>
            <a:ext cx="163101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4779" y="4047083"/>
            <a:ext cx="1671637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996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s-CR" b="1" dirty="0" smtClean="0"/>
              <a:t>Promoción espacios limpios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La institución cuenta con suficiente personal para el mantenimiento de limpieza de los pabellones. </a:t>
            </a:r>
          </a:p>
          <a:p>
            <a:r>
              <a:rPr lang="es-CR" dirty="0" smtClean="0"/>
              <a:t>Cada pabellón cuenta con basureros debidamente tapados y con bolsas de basura. </a:t>
            </a:r>
            <a:endParaRPr lang="es-CR" dirty="0"/>
          </a:p>
        </p:txBody>
      </p:sp>
      <p:pic>
        <p:nvPicPr>
          <p:cNvPr id="4" name="3 Marcador de contenido" descr="IMG_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933056"/>
            <a:ext cx="2808312" cy="2480986"/>
          </a:xfrm>
          <a:prstGeom prst="rect">
            <a:avLst/>
          </a:prstGeom>
        </p:spPr>
      </p:pic>
      <p:pic>
        <p:nvPicPr>
          <p:cNvPr id="5" name="4 Imagen" descr="IMG_0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893053"/>
            <a:ext cx="2442732" cy="248827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05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2776262" cy="2088232"/>
          </a:xfrm>
          <a:prstGeom prst="rect">
            <a:avLst/>
          </a:prstGeom>
        </p:spPr>
      </p:pic>
      <p:pic>
        <p:nvPicPr>
          <p:cNvPr id="5" name="3 Marcador de contenido" descr="P10108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32686"/>
            <a:ext cx="2808312" cy="2012338"/>
          </a:xfrm>
          <a:prstGeom prst="rect">
            <a:avLst/>
          </a:prstGeom>
        </p:spPr>
      </p:pic>
      <p:pic>
        <p:nvPicPr>
          <p:cNvPr id="6" name="5 Imagen" descr="P1010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3879" y="4365104"/>
            <a:ext cx="2920048" cy="1728192"/>
          </a:xfrm>
          <a:prstGeom prst="rect">
            <a:avLst/>
          </a:prstGeom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2736304" cy="261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691680" y="692696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b="1" dirty="0" smtClean="0"/>
              <a:t>ANTES</a:t>
            </a:r>
            <a:r>
              <a:rPr lang="es-CR" b="1" dirty="0" smtClean="0"/>
              <a:t> </a:t>
            </a:r>
            <a:endParaRPr lang="es-CR" b="1" dirty="0"/>
          </a:p>
        </p:txBody>
      </p:sp>
      <p:sp>
        <p:nvSpPr>
          <p:cNvPr id="10" name="9 Rectángulo"/>
          <p:cNvSpPr/>
          <p:nvPr/>
        </p:nvSpPr>
        <p:spPr>
          <a:xfrm>
            <a:off x="5076056" y="836712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4000" b="1" dirty="0" smtClean="0"/>
              <a:t>DESPUÉS </a:t>
            </a:r>
            <a:endParaRPr lang="es-CR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es-CR" b="1" dirty="0" smtClean="0"/>
              <a:t>Contaminantes Atmosféricos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R" dirty="0" smtClean="0"/>
              <a:t>La escuela desde su construcción cuenta con una gran área  donde están todos los tanques sépticos para todos las baterías sanitarias.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Los aires acondicionados que están principalmente en las áreas de computo fueron cambiados y ahora se cambiaron por unos que son amigables con el ambiente.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Las aguas residuales que provienen de las pilas de limpieza, lavamanos y la cocina  van a dar a un primer tanque llamado trampa, y luego a dos tanques mas donde esta  se purifica para luego ir a dar al alcantarillado .</a:t>
            </a:r>
          </a:p>
          <a:p>
            <a:endParaRPr lang="es-C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nfinity\Desktop\fotos\Bandera Azul 2015\P1010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132856"/>
            <a:ext cx="3313289" cy="4417972"/>
          </a:xfrm>
          <a:prstGeom prst="rect">
            <a:avLst/>
          </a:prstGeom>
          <a:noFill/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3058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es-CR" sz="5400" b="1" dirty="0" smtClean="0"/>
              <a:t>Tanques tratamiento de aguas residuales</a:t>
            </a:r>
            <a:br>
              <a:rPr lang="es-CR" sz="5400" b="1" dirty="0" smtClean="0"/>
            </a:br>
            <a:endParaRPr lang="es-C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5805264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05800" cy="924712"/>
          </a:xfrm>
        </p:spPr>
        <p:txBody>
          <a:bodyPr>
            <a:normAutofit/>
          </a:bodyPr>
          <a:lstStyle/>
          <a:p>
            <a:r>
              <a:rPr lang="es-CR" b="1" dirty="0" smtClean="0"/>
              <a:t>Compras Sostenibles </a:t>
            </a:r>
            <a:endParaRPr lang="es-C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060848"/>
            <a:ext cx="3312368" cy="390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324626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0176" y="548680"/>
            <a:ext cx="8229600" cy="708688"/>
          </a:xfrm>
        </p:spPr>
        <p:txBody>
          <a:bodyPr>
            <a:noAutofit/>
          </a:bodyPr>
          <a:lstStyle/>
          <a:p>
            <a:r>
              <a:rPr lang="es-CR" b="1" dirty="0" smtClean="0"/>
              <a:t>Gestión del Agua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400600"/>
          </a:xfrm>
        </p:spPr>
        <p:txBody>
          <a:bodyPr>
            <a:normAutofit fontScale="70000" lnSpcReduction="20000"/>
          </a:bodyPr>
          <a:lstStyle/>
          <a:p>
            <a:r>
              <a:rPr lang="es-CR" dirty="0" smtClean="0"/>
              <a:t>Desde el 2010 en adelante se inicio el proceso de brindar de agua potable y suficiente a las necesidades de las escuela. </a:t>
            </a:r>
          </a:p>
          <a:p>
            <a:pPr>
              <a:buNone/>
            </a:pPr>
            <a:endParaRPr lang="es-CR" dirty="0"/>
          </a:p>
          <a:p>
            <a:r>
              <a:rPr lang="es-CR" dirty="0" smtClean="0"/>
              <a:t>Cuando la escuela fue construida el agua entraba por la parte mas baja, lo cual hacia que época de verano faltara el liquido.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dio inicio a la construcción de todo un sistema de tubería como veremos a continuación.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Año 2015:  Se concluyó con la construcción de 3 tanques de tratamiento de aguas residuales, el primero se le llama trampa y al segundo y al tercero se les llama tanques  de ahí el agua pasa  al alcantarillado.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Para el año 2016, el centro educativo iniciará con el pago de mensualidad al AYA por disposición de dicha institución.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realizó la última verificación del año de las mejoras en la red interna de agua potable por parte del AYA el pasado 10-11-2015. Se revisaron las baterías, lavatorios, pilas de aseo, pilas del comedor, pilas de lavado de mano de los niños. </a:t>
            </a:r>
            <a:endParaRPr lang="es-C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b="1" dirty="0" smtClean="0"/>
              <a:t>Compras Sostenibles </a:t>
            </a:r>
            <a:endParaRPr lang="es-C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4163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4083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5800" cy="936104"/>
          </a:xfrm>
        </p:spPr>
        <p:txBody>
          <a:bodyPr>
            <a:normAutofit/>
          </a:bodyPr>
          <a:lstStyle/>
          <a:p>
            <a:r>
              <a:rPr lang="es-CR" b="1" dirty="0" smtClean="0"/>
              <a:t>Resúmenes </a:t>
            </a:r>
            <a:endParaRPr lang="es-CR" b="1" dirty="0"/>
          </a:p>
        </p:txBody>
      </p:sp>
      <p:pic>
        <p:nvPicPr>
          <p:cNvPr id="8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50" y="152399"/>
            <a:ext cx="1285875" cy="128587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8840366" cy="460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995936" y="4221088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7" name="6 CuadroTexto"/>
          <p:cNvSpPr txBox="1"/>
          <p:nvPr/>
        </p:nvSpPr>
        <p:spPr>
          <a:xfrm>
            <a:off x="5004048" y="4221088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0" name="9 CuadroTexto"/>
          <p:cNvSpPr txBox="1"/>
          <p:nvPr/>
        </p:nvSpPr>
        <p:spPr>
          <a:xfrm>
            <a:off x="5508104" y="4725144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004048" y="3789040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499992" y="3501008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523110" y="3203684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563888" y="2924944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059832" y="5085184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995936" y="5445224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1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424936" cy="1362456"/>
          </a:xfrm>
        </p:spPr>
        <p:txBody>
          <a:bodyPr/>
          <a:lstStyle/>
          <a:p>
            <a:pPr algn="ctr"/>
            <a:r>
              <a:rPr lang="es-CR" sz="8000" dirty="0" smtClean="0">
                <a:solidFill>
                  <a:schemeClr val="tx1"/>
                </a:solidFill>
              </a:rPr>
              <a:t>MUCHAS GRACIAS </a:t>
            </a:r>
            <a:endParaRPr lang="es-CR" sz="8000" dirty="0">
              <a:solidFill>
                <a:schemeClr val="tx1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467544" y="3356992"/>
            <a:ext cx="8280920" cy="2092488"/>
          </a:xfrm>
        </p:spPr>
        <p:txBody>
          <a:bodyPr>
            <a:normAutofit/>
          </a:bodyPr>
          <a:lstStyle/>
          <a:p>
            <a:pPr algn="ctr"/>
            <a:r>
              <a:rPr lang="es-CR" sz="3600" dirty="0" smtClean="0"/>
              <a:t>Profesora: María Cristina Cruz Vega</a:t>
            </a:r>
          </a:p>
          <a:p>
            <a:pPr algn="ctr"/>
            <a:r>
              <a:rPr lang="es-CR" sz="3600" smtClean="0"/>
              <a:t>Escuela José </a:t>
            </a:r>
            <a:r>
              <a:rPr lang="es-CR" sz="3600" dirty="0" smtClean="0"/>
              <a:t>Ana Marín Cubero </a:t>
            </a:r>
          </a:p>
          <a:p>
            <a:pPr algn="ctr"/>
            <a:r>
              <a:rPr lang="es-CR" sz="3600" dirty="0" smtClean="0"/>
              <a:t>2015</a:t>
            </a:r>
          </a:p>
          <a:p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Marcador de contenido" descr="Dibujos 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108" y="4248522"/>
            <a:ext cx="4283900" cy="2446746"/>
          </a:xfrm>
          <a:prstGeom prst="rect">
            <a:avLst/>
          </a:prstGeom>
        </p:spPr>
      </p:pic>
      <p:pic>
        <p:nvPicPr>
          <p:cNvPr id="2052" name="Picture 4" descr="C:\Users\Infinity\Desktop\fotos\Bandera Azul 2015\P1010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293096"/>
            <a:ext cx="3096344" cy="2376264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3"/>
            <a:ext cx="33843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588" y="1196752"/>
            <a:ext cx="3429372" cy="25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51520" y="69269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b="1" dirty="0" smtClean="0"/>
              <a:t>Nueva Cocina tipo Industrial</a:t>
            </a:r>
            <a:endParaRPr lang="es-CR" sz="2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644008" y="692696"/>
            <a:ext cx="43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b="1" dirty="0" smtClean="0"/>
              <a:t>Nuevas y modernas baterías </a:t>
            </a:r>
            <a:endParaRPr lang="es-CR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378904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b="1" dirty="0" smtClean="0"/>
              <a:t>Lavamanos</a:t>
            </a:r>
            <a:endParaRPr lang="es-CR" sz="2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860032" y="38610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b="1" dirty="0" smtClean="0"/>
              <a:t>Tanques de Agua Potable</a:t>
            </a:r>
            <a:endParaRPr lang="es-CR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 descr="Dibujos 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772816"/>
            <a:ext cx="3464952" cy="2088232"/>
          </a:xfrm>
          <a:prstGeom prst="rect">
            <a:avLst/>
          </a:prstGeom>
        </p:spPr>
      </p:pic>
      <p:pic>
        <p:nvPicPr>
          <p:cNvPr id="3" name="3 Marcador de contenido" descr="Dibujos 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72816"/>
            <a:ext cx="3133913" cy="214285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594928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Marcador de contenido" descr="Dibujos 1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149080"/>
            <a:ext cx="3456384" cy="2054629"/>
          </a:xfrm>
          <a:prstGeom prst="rect">
            <a:avLst/>
          </a:prstGeom>
        </p:spPr>
      </p:pic>
      <p:pic>
        <p:nvPicPr>
          <p:cNvPr id="7" name="3 Marcador de contenido" descr="Dibujos 6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149080"/>
            <a:ext cx="3240361" cy="2016224"/>
          </a:xfrm>
          <a:prstGeom prst="rect">
            <a:avLst/>
          </a:prstGeom>
        </p:spPr>
      </p:pic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514672" y="548680"/>
            <a:ext cx="7657728" cy="1143000"/>
          </a:xfrm>
        </p:spPr>
        <p:txBody>
          <a:bodyPr>
            <a:normAutofit/>
          </a:bodyPr>
          <a:lstStyle/>
          <a:p>
            <a:r>
              <a:rPr lang="es-CR" b="1" dirty="0" smtClean="0"/>
              <a:t> Reseña histórica 2013 - 2014</a:t>
            </a:r>
            <a:endParaRPr lang="es-C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s-CR" b="1" dirty="0" smtClean="0"/>
              <a:t>Gestión de residuos sólidos.</a:t>
            </a:r>
            <a:endParaRPr lang="es-CR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5184576"/>
          </a:xfrm>
        </p:spPr>
        <p:txBody>
          <a:bodyPr>
            <a:normAutofit fontScale="77500" lnSpcReduction="20000"/>
          </a:bodyPr>
          <a:lstStyle/>
          <a:p>
            <a:r>
              <a:rPr lang="es-CR" dirty="0" smtClean="0"/>
              <a:t>La institución  ya cuenta con un centro de recolección de basura orgánica. Los guardas cuentan con la llave de dicho centro de recolección que se abre lunes y jueves , ya en la acera no se deposita bolsas con basura.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Mensualmente se realizan campañas de reciclaje en el que los estudiantes y personal docente colaboramos conjuntamente.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En el 2015 no se pudo realizar la recolección de papel blanco de las aulas por haber desplazado la bodega para la ampliación de las baterías sanitarias.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En el 2016 se prevé ya tener habilitada la nueva bodega de aproximadamente 30 mtrs2 para la recolección de desechos sólidos.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Ya se cuenta con el presupuesto para la compra de los contenedores para la separación de las materias. </a:t>
            </a:r>
            <a:endParaRPr lang="es-CR" dirty="0"/>
          </a:p>
          <a:p>
            <a:endParaRPr lang="es-C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371" y="4525639"/>
            <a:ext cx="2529037" cy="188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509120"/>
            <a:ext cx="2457029" cy="190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11560" y="620688"/>
            <a:ext cx="83058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es-CR" b="1" dirty="0" smtClean="0"/>
              <a:t>Reseña de recolección residuos sólidos y orgánicos 2015</a:t>
            </a:r>
            <a:endParaRPr lang="es-CR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509120"/>
            <a:ext cx="23995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nfinity\Desktop\fotos\Bandera Azul 2015\P1010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916832"/>
            <a:ext cx="3361582" cy="2521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es-CR" b="1" i="1" dirty="0" smtClean="0"/>
              <a:t>GESTIÓN DE RIESGOS</a:t>
            </a:r>
            <a:endParaRPr lang="es-CR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4752528"/>
          </a:xfrm>
        </p:spPr>
        <p:txBody>
          <a:bodyPr>
            <a:normAutofit fontScale="77500" lnSpcReduction="20000"/>
          </a:bodyPr>
          <a:lstStyle/>
          <a:p>
            <a:r>
              <a:rPr lang="es-CR" dirty="0" smtClean="0"/>
              <a:t>La escuela diseñó todo un plan de emergencia ante un posible terremoto.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Las aulas se convertirían en centros de refugio y de dispensario.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ha coordinado con los Bomberos y la Cruz Roja las zonas de menos riesgo ante un posible evento estando la escuela ocupada por estudiantes.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Los simulacros se realizaron en primero y segundo ciclo al inicio de la primera lección. El proceso de evacuación dio inició con el sonar de la alarma de emergencia.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realizaron 2 diferentes simulacros con diferentes salidas, quedando pendiente un simulacro durante una actividad cultural y un receso. </a:t>
            </a:r>
          </a:p>
          <a:p>
            <a:pPr>
              <a:buNone/>
            </a:pPr>
            <a:endParaRPr lang="es-CR" dirty="0" smtClean="0"/>
          </a:p>
          <a:p>
            <a:r>
              <a:rPr lang="es-CR" dirty="0" smtClean="0"/>
              <a:t>Se cuenta con una red instalada de extintores en posiciones estratégicas. </a:t>
            </a:r>
          </a:p>
          <a:p>
            <a:pPr>
              <a:buNone/>
            </a:pPr>
            <a:endParaRPr lang="es-CR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es-CR" b="1" dirty="0" smtClean="0"/>
              <a:t>Señales y Monitoreo </a:t>
            </a:r>
            <a:endParaRPr lang="es-CR" b="1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22288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Infinity\Desktop\fotos\Bandera Azul 2015\P1010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2016224" cy="234888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427" y="2060849"/>
            <a:ext cx="1475549" cy="196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5361368"/>
            <a:ext cx="1512168" cy="10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149080"/>
            <a:ext cx="147500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284984"/>
            <a:ext cx="1440160" cy="256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3356992"/>
            <a:ext cx="1656184" cy="256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004048" y="2132856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 smtClean="0"/>
              <a:t>Circuito Cerrado de Monitoreo </a:t>
            </a:r>
            <a:endParaRPr lang="es-C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411760" y="764704"/>
            <a:ext cx="4258816" cy="1143000"/>
          </a:xfrm>
        </p:spPr>
        <p:txBody>
          <a:bodyPr/>
          <a:lstStyle/>
          <a:p>
            <a:pPr algn="ctr"/>
            <a:r>
              <a:rPr lang="es-CR" b="1" dirty="0" smtClean="0"/>
              <a:t>Simulacro 2014 </a:t>
            </a:r>
            <a:endParaRPr lang="es-CR" b="1" dirty="0"/>
          </a:p>
        </p:txBody>
      </p:sp>
      <p:pic>
        <p:nvPicPr>
          <p:cNvPr id="4" name="3 Marcador de contenido" descr="P101082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3159" y="2500313"/>
            <a:ext cx="4314825" cy="3232150"/>
          </a:xfrm>
        </p:spPr>
      </p:pic>
      <p:pic>
        <p:nvPicPr>
          <p:cNvPr id="5" name="4 Imagen" descr="P1010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2275" y="2348880"/>
            <a:ext cx="4100205" cy="33843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556</TotalTime>
  <Words>912</Words>
  <Application>Microsoft Office PowerPoint</Application>
  <PresentationFormat>Presentación en pantalla (4:3)</PresentationFormat>
  <Paragraphs>101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Flujo</vt:lpstr>
      <vt:lpstr>PROYECTO BANDERA AZUL AÑO 2015 Escuela José Ana Marín Cubero</vt:lpstr>
      <vt:lpstr>Gestión del Agua</vt:lpstr>
      <vt:lpstr>Presentación de PowerPoint</vt:lpstr>
      <vt:lpstr> Reseña histórica 2013 - 2014</vt:lpstr>
      <vt:lpstr>Gestión de residuos sólidos.</vt:lpstr>
      <vt:lpstr>Reseña de recolección residuos sólidos y orgánicos 2015</vt:lpstr>
      <vt:lpstr>GESTIÓN DE RIESGOS</vt:lpstr>
      <vt:lpstr>Señales y Monitoreo </vt:lpstr>
      <vt:lpstr>Simulacro 2014 </vt:lpstr>
      <vt:lpstr>Rampas para personas con discapacidad de acuerdo a Ley 7600.</vt:lpstr>
      <vt:lpstr>Energía Eléctrica </vt:lpstr>
      <vt:lpstr>Educación Ambiental  </vt:lpstr>
      <vt:lpstr>Educación Ambiental </vt:lpstr>
      <vt:lpstr>Baterías sanitarias</vt:lpstr>
      <vt:lpstr>Promoción espacios limpios</vt:lpstr>
      <vt:lpstr>Presentación de PowerPoint</vt:lpstr>
      <vt:lpstr>Contaminantes Atmosféricos</vt:lpstr>
      <vt:lpstr>Tanques tratamiento de aguas residuales </vt:lpstr>
      <vt:lpstr>Compras Sostenibles </vt:lpstr>
      <vt:lpstr>Compras Sostenibles </vt:lpstr>
      <vt:lpstr>Resúmenes </vt:lpstr>
      <vt:lpstr>MUCHAS GRACIAS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CUÁL ES LA ESCUELA QUE QUEREMOS?</dc:title>
  <dc:creator>Usuario</dc:creator>
  <cp:lastModifiedBy>Luffi</cp:lastModifiedBy>
  <cp:revision>76</cp:revision>
  <dcterms:created xsi:type="dcterms:W3CDTF">2014-11-16T16:42:17Z</dcterms:created>
  <dcterms:modified xsi:type="dcterms:W3CDTF">2016-04-01T18:18:37Z</dcterms:modified>
</cp:coreProperties>
</file>